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8" r:id="rId6"/>
    <p:sldId id="260" r:id="rId7"/>
    <p:sldId id="265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ABC29-004B-4E56-80E2-5D3EF90F9704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41FE4-568F-4447-B937-FC8332A70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8FD3-46D2-4A9F-8774-283C76BDDE76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D935-5E92-4F68-B083-F1A6B74B7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8FD3-46D2-4A9F-8774-283C76BDDE76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D935-5E92-4F68-B083-F1A6B74B7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8FD3-46D2-4A9F-8774-283C76BDDE76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D935-5E92-4F68-B083-F1A6B74B7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8FD3-46D2-4A9F-8774-283C76BDDE76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D935-5E92-4F68-B083-F1A6B74B7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8FD3-46D2-4A9F-8774-283C76BDDE76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D935-5E92-4F68-B083-F1A6B74B7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8FD3-46D2-4A9F-8774-283C76BDDE76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D935-5E92-4F68-B083-F1A6B74B7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8FD3-46D2-4A9F-8774-283C76BDDE76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D935-5E92-4F68-B083-F1A6B74B7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8FD3-46D2-4A9F-8774-283C76BDDE76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D935-5E92-4F68-B083-F1A6B74B7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8FD3-46D2-4A9F-8774-283C76BDDE76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D935-5E92-4F68-B083-F1A6B74B7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8FD3-46D2-4A9F-8774-283C76BDDE76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D935-5E92-4F68-B083-F1A6B74B7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8FD3-46D2-4A9F-8774-283C76BDDE76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84D935-5E92-4F68-B083-F1A6B74B7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0E8FD3-46D2-4A9F-8774-283C76BDDE76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84D935-5E92-4F68-B083-F1A6B74B7BD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 Decade After The </a:t>
            </a:r>
            <a:b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Women’s Health Initiative—</a:t>
            </a:r>
            <a:b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Experts Do Agree</a:t>
            </a:r>
            <a:endParaRPr lang="en-US" sz="4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7854696" cy="21336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The statement was published in the journals of </a:t>
            </a:r>
            <a:br>
              <a:rPr lang="en-US" sz="2400" b="1" dirty="0" smtClean="0"/>
            </a:br>
            <a:r>
              <a:rPr lang="en-US" sz="2400" b="1" dirty="0" smtClean="0"/>
              <a:t>The North American Menopause Society (</a:t>
            </a:r>
            <a:r>
              <a:rPr lang="en-US" sz="2400" b="1" i="1" dirty="0" smtClean="0"/>
              <a:t>Menopause</a:t>
            </a:r>
            <a:r>
              <a:rPr lang="en-US" sz="2400" b="1" dirty="0" smtClean="0"/>
              <a:t>), </a:t>
            </a:r>
            <a:br>
              <a:rPr lang="en-US" sz="2400" b="1" dirty="0" smtClean="0"/>
            </a:br>
            <a:r>
              <a:rPr lang="en-US" sz="2400" b="1" dirty="0" smtClean="0"/>
              <a:t>the American Society for Reproductive Medicine </a:t>
            </a:r>
            <a:br>
              <a:rPr lang="en-US" sz="2400" b="1" dirty="0" smtClean="0"/>
            </a:br>
            <a:r>
              <a:rPr lang="en-US" sz="2400" b="1" dirty="0" smtClean="0"/>
              <a:t>(</a:t>
            </a:r>
            <a:r>
              <a:rPr lang="en-US" sz="2400" b="1" i="1" dirty="0" smtClean="0"/>
              <a:t>Fertility and Sterility),</a:t>
            </a:r>
            <a:r>
              <a:rPr lang="en-US" sz="2400" b="1" dirty="0" smtClean="0"/>
              <a:t> and The Endocrine Society </a:t>
            </a:r>
            <a:br>
              <a:rPr lang="en-US" sz="2400" b="1" dirty="0" smtClean="0"/>
            </a:br>
            <a:r>
              <a:rPr lang="en-US" sz="2400" b="1" dirty="0" smtClean="0"/>
              <a:t>(</a:t>
            </a:r>
            <a:r>
              <a:rPr lang="en-US" sz="2400" b="1" i="1" dirty="0" smtClean="0"/>
              <a:t>Journal of Clinical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Endocrinology and Metabolism</a:t>
            </a:r>
            <a:r>
              <a:rPr lang="en-US" sz="2200" dirty="0" smtClean="0"/>
              <a:t>) </a:t>
            </a:r>
            <a:endParaRPr lang="en-US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of blood clots/stroke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14350" indent="-514350">
              <a:spcBef>
                <a:spcPts val="1800"/>
              </a:spcBef>
            </a:pPr>
            <a:r>
              <a:rPr lang="en-US" sz="14400" dirty="0" smtClean="0"/>
              <a:t>Both estrogen therapy and estrogen </a:t>
            </a:r>
            <a:br>
              <a:rPr lang="en-US" sz="14400" dirty="0" smtClean="0"/>
            </a:br>
            <a:r>
              <a:rPr lang="en-US" sz="14400" dirty="0" smtClean="0"/>
              <a:t>with progestogen therapy increase </a:t>
            </a:r>
            <a:br>
              <a:rPr lang="en-US" sz="14400" dirty="0" smtClean="0"/>
            </a:br>
            <a:r>
              <a:rPr lang="en-US" sz="14400" dirty="0" smtClean="0"/>
              <a:t>the risk of blood clots in the legs </a:t>
            </a:r>
            <a:br>
              <a:rPr lang="en-US" sz="14400" dirty="0" smtClean="0"/>
            </a:br>
            <a:r>
              <a:rPr lang="en-US" sz="14400" dirty="0" smtClean="0"/>
              <a:t>and lungs</a:t>
            </a:r>
          </a:p>
          <a:p>
            <a:pPr marL="514350" indent="-514350">
              <a:spcBef>
                <a:spcPts val="1800"/>
              </a:spcBef>
            </a:pPr>
            <a:r>
              <a:rPr lang="en-US" sz="14400" dirty="0" smtClean="0"/>
              <a:t>Although the risks of blood clots </a:t>
            </a:r>
            <a:br>
              <a:rPr lang="en-US" sz="14400" dirty="0" smtClean="0"/>
            </a:br>
            <a:r>
              <a:rPr lang="en-US" sz="14400" dirty="0" smtClean="0"/>
              <a:t>and strokes increase with either type of HT, the risk is rare in the 50-59-year-old age group</a:t>
            </a:r>
          </a:p>
          <a:p>
            <a:pPr>
              <a:spcBef>
                <a:spcPts val="1200"/>
              </a:spcBef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of breast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</a:pPr>
            <a:r>
              <a:rPr lang="en-US" sz="4000" dirty="0" smtClean="0"/>
              <a:t>An increased risk in breast cancer is seen in 3-5 years of continuous estrogen/progestogen therapy</a:t>
            </a:r>
          </a:p>
          <a:p>
            <a:pPr marL="514350" indent="-514350">
              <a:spcBef>
                <a:spcPts val="1800"/>
              </a:spcBef>
            </a:pPr>
            <a:r>
              <a:rPr lang="en-US" sz="4000" dirty="0" smtClean="0"/>
              <a:t>The risk decreases after HT is stopped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 is an FDA-approved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Compounded HT is not FDA approved</a:t>
            </a:r>
          </a:p>
          <a:p>
            <a:r>
              <a:rPr lang="en-US" sz="4000" dirty="0" smtClean="0"/>
              <a:t>Recommendations may be modified over time because research is ongoing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900" dirty="0" smtClean="0"/>
              <a:t>July 9, 2002, the first report from the Women’s Health Initiative (WHI)—the largest and longest trial of postmenopausal women using hormone therapy (HT)</a:t>
            </a:r>
          </a:p>
          <a:p>
            <a:r>
              <a:rPr lang="en-US" sz="2900" dirty="0" smtClean="0"/>
              <a:t>Debate ensued with the one consistent theme: </a:t>
            </a:r>
            <a:br>
              <a:rPr lang="en-US" sz="2900" dirty="0" smtClean="0"/>
            </a:br>
            <a:r>
              <a:rPr lang="en-US" sz="2900" dirty="0" smtClean="0"/>
              <a:t>“Even the experts don’t agree” </a:t>
            </a:r>
          </a:p>
          <a:p>
            <a:r>
              <a:rPr lang="en-US" sz="2900" dirty="0" smtClean="0"/>
              <a:t>This statement of agreement on the use of </a:t>
            </a:r>
            <a:br>
              <a:rPr lang="en-US" sz="2900" dirty="0" smtClean="0"/>
            </a:br>
            <a:r>
              <a:rPr lang="en-US" sz="2900" dirty="0" smtClean="0"/>
              <a:t>HT for symptomatic menopausal women was published on the 10-year anniversary of the </a:t>
            </a:r>
            <a:br>
              <a:rPr lang="en-US" sz="2900" dirty="0" smtClean="0"/>
            </a:br>
            <a:r>
              <a:rPr lang="en-US" sz="2900" dirty="0" smtClean="0"/>
              <a:t>first report from the WHI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whom?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880"/>
            <a:ext cx="8229600" cy="438912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This solidarity statement was prepared </a:t>
            </a:r>
            <a:br>
              <a:rPr lang="en-US" sz="3300" dirty="0" smtClean="0"/>
            </a:br>
            <a:r>
              <a:rPr lang="en-US" sz="3300" dirty="0" smtClean="0"/>
              <a:t>by The North American Menopause Society, the American Society for Reproductive Medicine, and The Endocrine Society</a:t>
            </a:r>
          </a:p>
          <a:p>
            <a:r>
              <a:rPr lang="en-US" sz="3300" dirty="0" smtClean="0"/>
              <a:t>12 other leading organizations in women’s health endorsed the statement</a:t>
            </a:r>
            <a:endParaRPr lang="en-US" sz="3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08888"/>
          </a:xfrm>
        </p:spPr>
        <p:txBody>
          <a:bodyPr/>
          <a:lstStyle/>
          <a:p>
            <a:r>
              <a:rPr lang="en-US" dirty="0" smtClean="0"/>
              <a:t>Endorsing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17720"/>
          </a:xfrm>
        </p:spPr>
        <p:txBody>
          <a:bodyPr>
            <a:noAutofit/>
          </a:bodyPr>
          <a:lstStyle/>
          <a:p>
            <a:r>
              <a:rPr lang="en-US" sz="2100" dirty="0" smtClean="0"/>
              <a:t>Academy of Women’s Health</a:t>
            </a:r>
          </a:p>
          <a:p>
            <a:r>
              <a:rPr lang="en-US" sz="2100" dirty="0" smtClean="0"/>
              <a:t>American Academy of Physician Assistants</a:t>
            </a:r>
          </a:p>
          <a:p>
            <a:r>
              <a:rPr lang="en-US" sz="2100" dirty="0" smtClean="0"/>
              <a:t>American Academy of Family Physicians</a:t>
            </a:r>
          </a:p>
          <a:p>
            <a:r>
              <a:rPr lang="en-US" sz="2100" dirty="0" smtClean="0"/>
              <a:t>American Association of Clinical Endocrinologists</a:t>
            </a:r>
          </a:p>
          <a:p>
            <a:r>
              <a:rPr lang="en-US" sz="2100" dirty="0" smtClean="0"/>
              <a:t>American Medical Women’s Association</a:t>
            </a:r>
          </a:p>
          <a:p>
            <a:r>
              <a:rPr lang="en-US" sz="2100" dirty="0" err="1" smtClean="0"/>
              <a:t>Asociación</a:t>
            </a:r>
            <a:r>
              <a:rPr lang="en-US" sz="2100" dirty="0" smtClean="0"/>
              <a:t> Mexicana </a:t>
            </a:r>
            <a:r>
              <a:rPr lang="en-US" sz="2100" dirty="0" err="1" smtClean="0"/>
              <a:t>para</a:t>
            </a:r>
            <a:r>
              <a:rPr lang="en-US" sz="2100" dirty="0" smtClean="0"/>
              <a:t> el </a:t>
            </a:r>
            <a:r>
              <a:rPr lang="en-US" sz="2100" dirty="0" err="1" smtClean="0"/>
              <a:t>Estudio</a:t>
            </a:r>
            <a:r>
              <a:rPr lang="en-US" sz="2100" dirty="0" smtClean="0"/>
              <a:t> del </a:t>
            </a:r>
            <a:r>
              <a:rPr lang="en-US" sz="2100" dirty="0" err="1" smtClean="0"/>
              <a:t>Climaterio</a:t>
            </a:r>
            <a:endParaRPr lang="en-US" sz="2100" dirty="0" smtClean="0"/>
          </a:p>
          <a:p>
            <a:r>
              <a:rPr lang="en-US" sz="2100" dirty="0" smtClean="0"/>
              <a:t>Association of Reproductive Health Professionals</a:t>
            </a:r>
          </a:p>
          <a:p>
            <a:r>
              <a:rPr lang="en-US" sz="2100" dirty="0" smtClean="0"/>
              <a:t>National Association of Nurse Practitioners in Women’s Health</a:t>
            </a:r>
          </a:p>
          <a:p>
            <a:r>
              <a:rPr lang="en-US" sz="2100" dirty="0" smtClean="0"/>
              <a:t>National Osteoporosis Foundation</a:t>
            </a:r>
          </a:p>
          <a:p>
            <a:r>
              <a:rPr lang="en-US" sz="2100" dirty="0" smtClean="0"/>
              <a:t>Society for the Study of Reproduction</a:t>
            </a:r>
          </a:p>
          <a:p>
            <a:r>
              <a:rPr lang="en-US" sz="2100" dirty="0" smtClean="0"/>
              <a:t>Society of Obstetricians &amp; </a:t>
            </a:r>
            <a:r>
              <a:rPr lang="en-US" sz="2100" dirty="0" err="1" smtClean="0"/>
              <a:t>Gynaecologists</a:t>
            </a:r>
            <a:r>
              <a:rPr lang="en-US" sz="2100" dirty="0" smtClean="0"/>
              <a:t> of Canada</a:t>
            </a:r>
          </a:p>
          <a:p>
            <a:r>
              <a:rPr lang="en-US" sz="2100" dirty="0" smtClean="0"/>
              <a:t>SIGMA Canadian Menopause Society</a:t>
            </a:r>
            <a:endParaRPr lang="en-US" sz="2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important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000" dirty="0" smtClean="0"/>
              <a:t>HT for treatment of menopausal symptoms</a:t>
            </a:r>
          </a:p>
          <a:p>
            <a:pPr>
              <a:spcBef>
                <a:spcPts val="1800"/>
              </a:spcBef>
            </a:pPr>
            <a:r>
              <a:rPr lang="en-US" sz="4000" dirty="0" smtClean="0"/>
              <a:t>HT for prevention of chronic diseases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Five Major Points of Agreement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For younger women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400" dirty="0" smtClean="0"/>
              <a:t>HT is an acceptable option for treating moderate to severe menopausal symptoms in relatively young (up to </a:t>
            </a:r>
            <a:br>
              <a:rPr lang="en-US" sz="3400" dirty="0" smtClean="0"/>
            </a:br>
            <a:r>
              <a:rPr lang="en-US" sz="3400" dirty="0" smtClean="0"/>
              <a:t>age 59 or within 10 years of menopause) and healthy women </a:t>
            </a:r>
          </a:p>
          <a:p>
            <a:pPr marL="514350" indent="-514350"/>
            <a:r>
              <a:rPr lang="en-US" sz="3400" dirty="0" smtClean="0"/>
              <a:t>Individualization is key in the decision </a:t>
            </a:r>
            <a:br>
              <a:rPr lang="en-US" sz="3400" dirty="0" smtClean="0"/>
            </a:br>
            <a:r>
              <a:rPr lang="en-US" sz="3400" dirty="0" smtClean="0"/>
              <a:t>to use 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 smtClean="0"/>
              <a:t>Women with vaginal symptoms only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40280"/>
            <a:ext cx="8229600" cy="438912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000" dirty="0" smtClean="0"/>
              <a:t>The preferred treatments are low doses of vaginal estrogen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with a uterus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3600" dirty="0" smtClean="0"/>
              <a:t>Women who still have a uterus need to take a progestogen (progesterone </a:t>
            </a:r>
            <a:br>
              <a:rPr lang="en-US" sz="3600" dirty="0" smtClean="0"/>
            </a:br>
            <a:r>
              <a:rPr lang="en-US" sz="3600" dirty="0" smtClean="0"/>
              <a:t>or a similar product) along with </a:t>
            </a:r>
            <a:br>
              <a:rPr lang="en-US" sz="3600" dirty="0" smtClean="0"/>
            </a:br>
            <a:r>
              <a:rPr lang="en-US" sz="3600" dirty="0" smtClean="0"/>
              <a:t>the estrogen to prevent cancer of </a:t>
            </a:r>
            <a:br>
              <a:rPr lang="en-US" sz="3600" dirty="0" smtClean="0"/>
            </a:br>
            <a:r>
              <a:rPr lang="en-US" sz="3600" dirty="0" smtClean="0"/>
              <a:t>the uterus</a:t>
            </a:r>
          </a:p>
          <a:p>
            <a:pPr marL="514350" indent="-514350"/>
            <a:r>
              <a:rPr lang="en-US" sz="3600" dirty="0" smtClean="0"/>
              <a:t>Women who have had their uterus removed can take estrogen alone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254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A Decade After The  Women’s Health Initiative— The Experts Do Agree</vt:lpstr>
      <vt:lpstr>Why now?</vt:lpstr>
      <vt:lpstr>By whom?</vt:lpstr>
      <vt:lpstr>Endorsing organizations</vt:lpstr>
      <vt:lpstr>Two important concepts</vt:lpstr>
      <vt:lpstr>Slide 6</vt:lpstr>
      <vt:lpstr>For younger women</vt:lpstr>
      <vt:lpstr>Women with vaginal symptoms only</vt:lpstr>
      <vt:lpstr>Women with a uterus</vt:lpstr>
      <vt:lpstr>Risk of blood clots/stroke</vt:lpstr>
      <vt:lpstr>Risk of breast cancer</vt:lpstr>
      <vt:lpstr>HT is an FDA-approved option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Decade After the  Women’s Health Initiative— the Experts Do Agree</dc:title>
  <dc:creator>kathy</dc:creator>
  <cp:lastModifiedBy>Sharon</cp:lastModifiedBy>
  <cp:revision>38</cp:revision>
  <dcterms:created xsi:type="dcterms:W3CDTF">2012-06-20T17:21:17Z</dcterms:created>
  <dcterms:modified xsi:type="dcterms:W3CDTF">2012-08-30T15:39:30Z</dcterms:modified>
</cp:coreProperties>
</file>